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23" r:id="rId1"/>
    <p:sldMasterId id="2147483941" r:id="rId2"/>
  </p:sldMasterIdLst>
  <p:notesMasterIdLst>
    <p:notesMasterId r:id="rId23"/>
  </p:notesMasterIdLst>
  <p:sldIdLst>
    <p:sldId id="256" r:id="rId3"/>
    <p:sldId id="288" r:id="rId4"/>
    <p:sldId id="336" r:id="rId5"/>
    <p:sldId id="340" r:id="rId6"/>
    <p:sldId id="335" r:id="rId7"/>
    <p:sldId id="342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337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4CABB0A-BABF-4C7E-8477-12EA3CC136D8}">
          <p14:sldIdLst>
            <p14:sldId id="256"/>
            <p14:sldId id="288"/>
            <p14:sldId id="336"/>
            <p14:sldId id="340"/>
            <p14:sldId id="335"/>
            <p14:sldId id="342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33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8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575A23-8854-4BE2-BB7F-6B245A1C2E2C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687DC4-BA37-4759-8DCB-AAFC447356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093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9c7514d1e5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9c7514d1e5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Community partners to finance and install renewables on large-scale private facilities.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9d95dbcfee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9d95dbcfee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9c7514d1e5_0_2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9c7514d1e5_0_2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9c7514d1e5_0_2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9c7514d1e5_0_2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9d95dbcfe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9d95dbcfe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9d95dbcfe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9d95dbcfe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9d95dbcfee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9d95dbcfee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EPA.gov 2018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9c7514d1e5_0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9c7514d1e5_0_1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9d95dbcfee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9d95dbcfee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9c7514d1e5_0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9c7514d1e5_0_1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9c7514d1e5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9c7514d1e5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9c7514d1e5_0_1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9c7514d1e5_0_1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9c7514d1e5_0_2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9c7514d1e5_0_2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1724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268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0196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958869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65537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790881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97907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5889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7708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10995200" y="5661233"/>
            <a:ext cx="1196800" cy="11968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 flipH="1">
            <a:off x="10995200" y="5661167"/>
            <a:ext cx="1196800" cy="1196800"/>
          </a:xfrm>
          <a:prstGeom prst="round1Rect">
            <a:avLst>
              <a:gd name="adj" fmla="val 16667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520700" y="2425700"/>
            <a:ext cx="10962800" cy="12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520700" y="3718840"/>
            <a:ext cx="10962800" cy="57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11364721" y="6260831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4770402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 rot="10800000" flipH="1">
            <a:off x="0" y="2248000"/>
            <a:ext cx="12192000" cy="461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" name="Google Shape;20;p4"/>
          <p:cNvSpPr/>
          <p:nvPr/>
        </p:nvSpPr>
        <p:spPr>
          <a:xfrm>
            <a:off x="0" y="2248000"/>
            <a:ext cx="12192000" cy="1448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629200" y="984967"/>
            <a:ext cx="10962800" cy="102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629200" y="2558767"/>
            <a:ext cx="10962800" cy="361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11364721" y="6260831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563626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0928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rot="10800000" flipH="1">
            <a:off x="0" y="2248000"/>
            <a:ext cx="12192000" cy="461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" name="Google Shape;26;p5"/>
          <p:cNvSpPr/>
          <p:nvPr/>
        </p:nvSpPr>
        <p:spPr>
          <a:xfrm>
            <a:off x="0" y="2248000"/>
            <a:ext cx="12192000" cy="1448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629200" y="984967"/>
            <a:ext cx="10962800" cy="102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629200" y="2558767"/>
            <a:ext cx="5333200" cy="361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2"/>
          </p:nvPr>
        </p:nvSpPr>
        <p:spPr>
          <a:xfrm>
            <a:off x="6259000" y="2558767"/>
            <a:ext cx="5333200" cy="361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11364721" y="6260831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6213359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 rot="10800000" flipH="1">
            <a:off x="0" y="875200"/>
            <a:ext cx="12192000" cy="5982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" name="Google Shape;33;p6"/>
          <p:cNvSpPr/>
          <p:nvPr/>
        </p:nvSpPr>
        <p:spPr>
          <a:xfrm>
            <a:off x="0" y="875133"/>
            <a:ext cx="12192000" cy="1448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131000" y="21800"/>
            <a:ext cx="11768800" cy="8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11364721" y="6260831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3185349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/>
        </p:nvSpPr>
        <p:spPr>
          <a:xfrm rot="10800000" flipH="1">
            <a:off x="4368800" y="33"/>
            <a:ext cx="78232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" name="Google Shape;38;p7"/>
          <p:cNvSpPr/>
          <p:nvPr/>
        </p:nvSpPr>
        <p:spPr>
          <a:xfrm rot="-5400000">
            <a:off x="1012200" y="3356600"/>
            <a:ext cx="6858000" cy="1448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301437" y="477067"/>
            <a:ext cx="3744000" cy="127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301433" y="1954400"/>
            <a:ext cx="3744000" cy="421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600">
                <a:solidFill>
                  <a:schemeClr val="lt1"/>
                </a:solidFill>
              </a:defRPr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600">
                <a:solidFill>
                  <a:schemeClr val="lt1"/>
                </a:solidFill>
              </a:defRPr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600">
                <a:solidFill>
                  <a:schemeClr val="lt1"/>
                </a:solidFill>
              </a:defRPr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600">
                <a:solidFill>
                  <a:schemeClr val="lt1"/>
                </a:solidFill>
              </a:defRPr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600">
                <a:solidFill>
                  <a:schemeClr val="lt1"/>
                </a:solidFill>
              </a:defRPr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600">
                <a:solidFill>
                  <a:schemeClr val="lt1"/>
                </a:solidFill>
              </a:defRPr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600">
                <a:solidFill>
                  <a:schemeClr val="lt1"/>
                </a:solidFill>
              </a:defRPr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600">
                <a:solidFill>
                  <a:schemeClr val="lt1"/>
                </a:solidFill>
              </a:defRPr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Clr>
                <a:schemeClr val="lt1"/>
              </a:buClr>
              <a:buSzPts val="1200"/>
              <a:buChar char="■"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11364721" y="6260831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7283381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653667" y="651000"/>
            <a:ext cx="83028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11364721" y="6260831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2421621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 flipH="1">
            <a:off x="0" y="0"/>
            <a:ext cx="6096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" name="Google Shape;47;p9"/>
          <p:cNvSpPr/>
          <p:nvPr/>
        </p:nvSpPr>
        <p:spPr>
          <a:xfrm rot="5400000">
            <a:off x="2595233" y="3357000"/>
            <a:ext cx="6857200" cy="1448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ubTitle" idx="1"/>
          </p:nvPr>
        </p:nvSpPr>
        <p:spPr>
          <a:xfrm>
            <a:off x="354000" y="3705956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2"/>
          </p:nvPr>
        </p:nvSpPr>
        <p:spPr>
          <a:xfrm>
            <a:off x="6586000" y="965600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ldNum" idx="12"/>
          </p:nvPr>
        </p:nvSpPr>
        <p:spPr>
          <a:xfrm>
            <a:off x="11364721" y="6260831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013159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/>
        </p:nvSpPr>
        <p:spPr>
          <a:xfrm rot="10800000" flipH="1">
            <a:off x="0" y="0"/>
            <a:ext cx="12192000" cy="6261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" name="Google Shape;54;p10"/>
          <p:cNvSpPr/>
          <p:nvPr/>
        </p:nvSpPr>
        <p:spPr>
          <a:xfrm rot="10800000" flipH="1">
            <a:off x="0" y="6163633"/>
            <a:ext cx="12192000" cy="988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" name="Google Shape;55;p10"/>
          <p:cNvSpPr txBox="1">
            <a:spLocks noGrp="1"/>
          </p:cNvSpPr>
          <p:nvPr>
            <p:ph type="body" idx="1"/>
          </p:nvPr>
        </p:nvSpPr>
        <p:spPr>
          <a:xfrm>
            <a:off x="76200" y="6262433"/>
            <a:ext cx="11176000" cy="59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600">
                <a:solidFill>
                  <a:schemeClr val="lt1"/>
                </a:solidFill>
              </a:defRPr>
            </a:lvl1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sldNum" idx="12"/>
          </p:nvPr>
        </p:nvSpPr>
        <p:spPr>
          <a:xfrm>
            <a:off x="11364721" y="6260831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5773014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accent4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>
            <a:spLocks noGrp="1"/>
          </p:cNvSpPr>
          <p:nvPr>
            <p:ph type="title" hasCustomPrompt="1"/>
          </p:nvPr>
        </p:nvSpPr>
        <p:spPr>
          <a:xfrm>
            <a:off x="634000" y="1678033"/>
            <a:ext cx="10962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" name="Google Shape;59;p11"/>
          <p:cNvSpPr txBox="1">
            <a:spLocks noGrp="1"/>
          </p:cNvSpPr>
          <p:nvPr>
            <p:ph type="body" idx="1"/>
          </p:nvPr>
        </p:nvSpPr>
        <p:spPr>
          <a:xfrm>
            <a:off x="634000" y="4406167"/>
            <a:ext cx="10962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sldNum" idx="12"/>
          </p:nvPr>
        </p:nvSpPr>
        <p:spPr>
          <a:xfrm>
            <a:off x="11364721" y="6260831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7475318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4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>
            <a:spLocks noGrp="1"/>
          </p:cNvSpPr>
          <p:nvPr>
            <p:ph type="sldNum" idx="12"/>
          </p:nvPr>
        </p:nvSpPr>
        <p:spPr>
          <a:xfrm>
            <a:off x="11364721" y="6260831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950273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519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223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981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755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175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394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158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8A87A34-81AB-432B-8DAE-1953F412C126}" type="datetimeFigureOut">
              <a:rPr lang="en-US" smtClean="0"/>
              <a:pPr/>
              <a:t>10/1/2020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80476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24" r:id="rId1"/>
    <p:sldLayoutId id="2147483925" r:id="rId2"/>
    <p:sldLayoutId id="2147483926" r:id="rId3"/>
    <p:sldLayoutId id="2147483927" r:id="rId4"/>
    <p:sldLayoutId id="2147483928" r:id="rId5"/>
    <p:sldLayoutId id="2147483929" r:id="rId6"/>
    <p:sldLayoutId id="2147483930" r:id="rId7"/>
    <p:sldLayoutId id="2147483931" r:id="rId8"/>
    <p:sldLayoutId id="2147483932" r:id="rId9"/>
    <p:sldLayoutId id="2147483933" r:id="rId10"/>
    <p:sldLayoutId id="2147483934" r:id="rId11"/>
    <p:sldLayoutId id="2147483935" r:id="rId12"/>
    <p:sldLayoutId id="2147483936" r:id="rId13"/>
    <p:sldLayoutId id="2147483937" r:id="rId14"/>
    <p:sldLayoutId id="2147483938" r:id="rId15"/>
    <p:sldLayoutId id="2147483939" r:id="rId16"/>
    <p:sldLayoutId id="2147483940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4pPr>
      <a:lvl5pPr marL="21145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29200" y="984967"/>
            <a:ext cx="109628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29200" y="2558767"/>
            <a:ext cx="10962800" cy="36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364721" y="6260831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333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333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333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333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333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333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333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333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23034428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942" r:id="rId1"/>
    <p:sldLayoutId id="2147483944" r:id="rId2"/>
    <p:sldLayoutId id="2147483945" r:id="rId3"/>
    <p:sldLayoutId id="2147483946" r:id="rId4"/>
    <p:sldLayoutId id="2147483947" r:id="rId5"/>
    <p:sldLayoutId id="2147483948" r:id="rId6"/>
    <p:sldLayoutId id="2147483949" r:id="rId7"/>
    <p:sldLayoutId id="2147483950" r:id="rId8"/>
    <p:sldLayoutId id="2147483951" r:id="rId9"/>
    <p:sldLayoutId id="2147483952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ml.edu/sustainability/Practices/air-climate/Greenhouse-Gas-Information.aspx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324B2-BDF5-40AA-A38A-AF59FB9CB7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59980"/>
            <a:ext cx="9281468" cy="3007186"/>
          </a:xfrm>
        </p:spPr>
        <p:txBody>
          <a:bodyPr anchor="ctr">
            <a:normAutofit/>
          </a:bodyPr>
          <a:lstStyle/>
          <a:p>
            <a:pPr algn="l"/>
            <a:r>
              <a:rPr lang="en-US" sz="8000" dirty="0">
                <a:solidFill>
                  <a:schemeClr val="bg1"/>
                </a:solidFill>
                <a:latin typeface="Algerian" panose="04020705040A02060702" pitchFamily="82" charset="0"/>
              </a:rPr>
              <a:t>Jermyn Borough Council Meeting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8F3507-449F-432B-8A9F-811E3703F7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660219"/>
            <a:ext cx="9144000" cy="762635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r>
              <a:rPr lang="en-US" sz="2800" dirty="0"/>
              <a:t>10/1/20</a:t>
            </a:r>
          </a:p>
        </p:txBody>
      </p:sp>
    </p:spTree>
    <p:extLst>
      <p:ext uri="{BB962C8B-B14F-4D97-AF65-F5344CB8AC3E}">
        <p14:creationId xmlns:p14="http://schemas.microsoft.com/office/powerpoint/2010/main" val="14647904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7"/>
          <p:cNvSpPr txBox="1">
            <a:spLocks noGrp="1"/>
          </p:cNvSpPr>
          <p:nvPr>
            <p:ph type="title"/>
          </p:nvPr>
        </p:nvSpPr>
        <p:spPr>
          <a:xfrm>
            <a:off x="629200" y="984967"/>
            <a:ext cx="10962800" cy="10236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"/>
              <a:t>Local Municipalities</a:t>
            </a:r>
            <a:endParaRPr/>
          </a:p>
        </p:txBody>
      </p:sp>
      <p:sp>
        <p:nvSpPr>
          <p:cNvPr id="96" name="Google Shape;96;p17"/>
          <p:cNvSpPr txBox="1">
            <a:spLocks noGrp="1"/>
          </p:cNvSpPr>
          <p:nvPr>
            <p:ph type="body" idx="1"/>
          </p:nvPr>
        </p:nvSpPr>
        <p:spPr>
          <a:xfrm>
            <a:off x="629200" y="2558767"/>
            <a:ext cx="10962800" cy="361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dirty="0"/>
              <a:t>UGI </a:t>
            </a:r>
            <a:endParaRPr dirty="0"/>
          </a:p>
          <a:p>
            <a:r>
              <a:rPr lang="en" dirty="0"/>
              <a:t>PPL</a:t>
            </a:r>
            <a:endParaRPr dirty="0"/>
          </a:p>
          <a:p>
            <a:r>
              <a:rPr lang="en" dirty="0"/>
              <a:t>Lackawanna County Waste</a:t>
            </a:r>
            <a:endParaRPr dirty="0"/>
          </a:p>
        </p:txBody>
      </p:sp>
      <p:sp>
        <p:nvSpPr>
          <p:cNvPr id="97" name="Google Shape;97;p17"/>
          <p:cNvSpPr txBox="1">
            <a:spLocks noGrp="1"/>
          </p:cNvSpPr>
          <p:nvPr>
            <p:ph type="sldNum" idx="12"/>
          </p:nvPr>
        </p:nvSpPr>
        <p:spPr>
          <a:xfrm>
            <a:off x="11364721" y="6260831"/>
            <a:ext cx="731600" cy="524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fld id="{00000000-1234-1234-1234-123412341234}" type="slidenum">
              <a:rPr lang="en"/>
              <a:pPr/>
              <a:t>10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8"/>
          <p:cNvSpPr txBox="1">
            <a:spLocks noGrp="1"/>
          </p:cNvSpPr>
          <p:nvPr>
            <p:ph type="title"/>
          </p:nvPr>
        </p:nvSpPr>
        <p:spPr>
          <a:xfrm>
            <a:off x="629200" y="984967"/>
            <a:ext cx="10962800" cy="10236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" sz="3467"/>
              <a:t>Jermyn Greenhouse Gas Emissions</a:t>
            </a:r>
            <a:endParaRPr sz="3467"/>
          </a:p>
        </p:txBody>
      </p:sp>
      <p:pic>
        <p:nvPicPr>
          <p:cNvPr id="103" name="Google Shape;10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50134" y="2418200"/>
            <a:ext cx="7291735" cy="4185267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8"/>
          <p:cNvSpPr txBox="1">
            <a:spLocks noGrp="1"/>
          </p:cNvSpPr>
          <p:nvPr>
            <p:ph type="sldNum" idx="12"/>
          </p:nvPr>
        </p:nvSpPr>
        <p:spPr>
          <a:xfrm>
            <a:off x="11364721" y="6260831"/>
            <a:ext cx="731600" cy="524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fld id="{00000000-1234-1234-1234-123412341234}" type="slidenum">
              <a:rPr lang="en"/>
              <a:pPr/>
              <a:t>11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9"/>
          <p:cNvSpPr txBox="1">
            <a:spLocks noGrp="1"/>
          </p:cNvSpPr>
          <p:nvPr>
            <p:ph type="title"/>
          </p:nvPr>
        </p:nvSpPr>
        <p:spPr>
          <a:xfrm>
            <a:off x="1007400" y="1299267"/>
            <a:ext cx="10177200" cy="15672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" sz="3467"/>
              <a:t>Projected Growth in Residential GHG Emissions from 2016 to 2030</a:t>
            </a:r>
            <a:endParaRPr sz="3467"/>
          </a:p>
          <a:p>
            <a:pPr>
              <a:spcBef>
                <a:spcPts val="2400"/>
              </a:spcBef>
            </a:pPr>
            <a:endParaRPr/>
          </a:p>
        </p:txBody>
      </p:sp>
      <p:pic>
        <p:nvPicPr>
          <p:cNvPr id="110" name="Google Shape;11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35264" y="2531633"/>
            <a:ext cx="6121467" cy="4075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9"/>
          <p:cNvSpPr txBox="1">
            <a:spLocks noGrp="1"/>
          </p:cNvSpPr>
          <p:nvPr>
            <p:ph type="sldNum" idx="12"/>
          </p:nvPr>
        </p:nvSpPr>
        <p:spPr>
          <a:xfrm>
            <a:off x="11364721" y="6260831"/>
            <a:ext cx="731600" cy="524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fld id="{00000000-1234-1234-1234-123412341234}" type="slidenum">
              <a:rPr lang="en"/>
              <a:pPr/>
              <a:t>12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0"/>
          <p:cNvSpPr txBox="1">
            <a:spLocks noGrp="1"/>
          </p:cNvSpPr>
          <p:nvPr>
            <p:ph type="title"/>
          </p:nvPr>
        </p:nvSpPr>
        <p:spPr>
          <a:xfrm>
            <a:off x="696500" y="133933"/>
            <a:ext cx="10895600" cy="18748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>
              <a:lnSpc>
                <a:spcPct val="115000"/>
              </a:lnSpc>
              <a:spcAft>
                <a:spcPts val="2400"/>
              </a:spcAft>
            </a:pPr>
            <a:r>
              <a:rPr lang="en" sz="3467"/>
              <a:t>Projected Growth in Commercial GHG Emissions from 2016 to 2030</a:t>
            </a:r>
            <a:endParaRPr sz="2400"/>
          </a:p>
        </p:txBody>
      </p:sp>
      <p:pic>
        <p:nvPicPr>
          <p:cNvPr id="117" name="Google Shape;11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19084" y="2514367"/>
            <a:ext cx="6153833" cy="4096533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0"/>
          <p:cNvSpPr txBox="1">
            <a:spLocks noGrp="1"/>
          </p:cNvSpPr>
          <p:nvPr>
            <p:ph type="sldNum" idx="12"/>
          </p:nvPr>
        </p:nvSpPr>
        <p:spPr>
          <a:xfrm>
            <a:off x="11364721" y="6260831"/>
            <a:ext cx="731600" cy="524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fld id="{00000000-1234-1234-1234-123412341234}" type="slidenum">
              <a:rPr lang="en"/>
              <a:pPr/>
              <a:t>13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1"/>
          <p:cNvSpPr txBox="1">
            <a:spLocks noGrp="1"/>
          </p:cNvSpPr>
          <p:nvPr>
            <p:ph type="title"/>
          </p:nvPr>
        </p:nvSpPr>
        <p:spPr>
          <a:xfrm>
            <a:off x="629200" y="984967"/>
            <a:ext cx="10962800" cy="10236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"/>
              <a:t>Residential Buildings</a:t>
            </a:r>
            <a:endParaRPr/>
          </a:p>
        </p:txBody>
      </p:sp>
      <p:sp>
        <p:nvSpPr>
          <p:cNvPr id="124" name="Google Shape;124;p21"/>
          <p:cNvSpPr txBox="1">
            <a:spLocks noGrp="1"/>
          </p:cNvSpPr>
          <p:nvPr>
            <p:ph type="body" idx="1"/>
          </p:nvPr>
        </p:nvSpPr>
        <p:spPr>
          <a:xfrm>
            <a:off x="629200" y="2558767"/>
            <a:ext cx="10962800" cy="361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/>
              <a:t>Retrofit existing buildings and homes to achieve 10% reduction in energy use by 2030</a:t>
            </a:r>
            <a:endParaRPr/>
          </a:p>
          <a:p>
            <a:r>
              <a:rPr lang="en"/>
              <a:t>Increase number of weatherized homes</a:t>
            </a:r>
            <a:endParaRPr/>
          </a:p>
          <a:p>
            <a:r>
              <a:rPr lang="en"/>
              <a:t>Ensure new structures are built to maximize energy efficiency</a:t>
            </a:r>
            <a:endParaRPr/>
          </a:p>
          <a:p>
            <a:r>
              <a:rPr lang="en"/>
              <a:t>Offer financing vehicle to residents for energy retrofits</a:t>
            </a:r>
            <a:endParaRPr/>
          </a:p>
          <a:p>
            <a:r>
              <a:rPr lang="en"/>
              <a:t>Increase residential uptake of utility incentives for energy efficiency</a:t>
            </a:r>
            <a:endParaRPr/>
          </a:p>
        </p:txBody>
      </p:sp>
      <p:sp>
        <p:nvSpPr>
          <p:cNvPr id="125" name="Google Shape;125;p21"/>
          <p:cNvSpPr txBox="1">
            <a:spLocks noGrp="1"/>
          </p:cNvSpPr>
          <p:nvPr>
            <p:ph type="sldNum" idx="12"/>
          </p:nvPr>
        </p:nvSpPr>
        <p:spPr>
          <a:xfrm>
            <a:off x="11364721" y="6260831"/>
            <a:ext cx="731600" cy="524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fld id="{00000000-1234-1234-1234-123412341234}" type="slidenum">
              <a:rPr lang="en"/>
              <a:pPr/>
              <a:t>14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2"/>
          <p:cNvSpPr txBox="1">
            <a:spLocks noGrp="1"/>
          </p:cNvSpPr>
          <p:nvPr>
            <p:ph type="title"/>
          </p:nvPr>
        </p:nvSpPr>
        <p:spPr>
          <a:xfrm>
            <a:off x="629200" y="984967"/>
            <a:ext cx="10962800" cy="10236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"/>
              <a:t>Residential Buildings - Green Energy</a:t>
            </a:r>
            <a:endParaRPr/>
          </a:p>
        </p:txBody>
      </p:sp>
      <p:sp>
        <p:nvSpPr>
          <p:cNvPr id="131" name="Google Shape;131;p22"/>
          <p:cNvSpPr txBox="1">
            <a:spLocks noGrp="1"/>
          </p:cNvSpPr>
          <p:nvPr>
            <p:ph type="body" idx="1"/>
          </p:nvPr>
        </p:nvSpPr>
        <p:spPr>
          <a:xfrm>
            <a:off x="629200" y="2558767"/>
            <a:ext cx="10962800" cy="361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/>
              <a:t>Increase support to residents for installing small-scale renewable energy systems</a:t>
            </a:r>
            <a:endParaRPr/>
          </a:p>
          <a:p>
            <a:pPr lvl="1">
              <a:spcBef>
                <a:spcPts val="0"/>
              </a:spcBef>
            </a:pPr>
            <a:r>
              <a:rPr lang="en"/>
              <a:t>Community partners</a:t>
            </a:r>
            <a:endParaRPr/>
          </a:p>
          <a:p>
            <a:pPr lvl="1">
              <a:spcBef>
                <a:spcPts val="0"/>
              </a:spcBef>
            </a:pPr>
            <a:r>
              <a:rPr lang="en"/>
              <a:t>Offer financing to small commercial properties</a:t>
            </a:r>
            <a:endParaRPr/>
          </a:p>
          <a:p>
            <a:r>
              <a:rPr lang="en"/>
              <a:t>Supply 10% of local government energy demand from local renewable energy generation</a:t>
            </a:r>
            <a:endParaRPr/>
          </a:p>
          <a:p>
            <a:pPr lvl="1">
              <a:spcBef>
                <a:spcPts val="0"/>
              </a:spcBef>
            </a:pPr>
            <a:r>
              <a:rPr lang="en"/>
              <a:t>Renewable energy systems on borough buildings</a:t>
            </a:r>
            <a:endParaRPr/>
          </a:p>
          <a:p>
            <a:pPr lvl="1">
              <a:spcBef>
                <a:spcPts val="0"/>
              </a:spcBef>
            </a:pPr>
            <a:r>
              <a:rPr lang="en"/>
              <a:t>Agreement with PPL</a:t>
            </a:r>
            <a:endParaRPr/>
          </a:p>
        </p:txBody>
      </p:sp>
      <p:sp>
        <p:nvSpPr>
          <p:cNvPr id="132" name="Google Shape;132;p22"/>
          <p:cNvSpPr txBox="1">
            <a:spLocks noGrp="1"/>
          </p:cNvSpPr>
          <p:nvPr>
            <p:ph type="sldNum" idx="12"/>
          </p:nvPr>
        </p:nvSpPr>
        <p:spPr>
          <a:xfrm>
            <a:off x="11364721" y="6260831"/>
            <a:ext cx="731600" cy="524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fld id="{00000000-1234-1234-1234-123412341234}" type="slidenum">
              <a:rPr lang="en"/>
              <a:pPr/>
              <a:t>15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3"/>
          <p:cNvSpPr txBox="1">
            <a:spLocks noGrp="1"/>
          </p:cNvSpPr>
          <p:nvPr>
            <p:ph type="title"/>
          </p:nvPr>
        </p:nvSpPr>
        <p:spPr>
          <a:xfrm>
            <a:off x="629200" y="984967"/>
            <a:ext cx="10962800" cy="10236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"/>
              <a:t>Waste, Composting, &amp; Recycling</a:t>
            </a:r>
            <a:endParaRPr/>
          </a:p>
        </p:txBody>
      </p:sp>
      <p:sp>
        <p:nvSpPr>
          <p:cNvPr id="138" name="Google Shape;138;p23"/>
          <p:cNvSpPr txBox="1">
            <a:spLocks noGrp="1"/>
          </p:cNvSpPr>
          <p:nvPr>
            <p:ph type="body" idx="1"/>
          </p:nvPr>
        </p:nvSpPr>
        <p:spPr>
          <a:xfrm>
            <a:off x="629200" y="2558767"/>
            <a:ext cx="10962800" cy="361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/>
              <a:t>Reduce solid waste generation by 10%</a:t>
            </a:r>
            <a:endParaRPr/>
          </a:p>
          <a:p>
            <a:r>
              <a:rPr lang="en"/>
              <a:t>Increase recycling activities by 10%</a:t>
            </a:r>
            <a:endParaRPr/>
          </a:p>
          <a:p>
            <a:r>
              <a:rPr lang="en"/>
              <a:t>Establish a Building Materials Reuse Warehouse</a:t>
            </a:r>
            <a:endParaRPr/>
          </a:p>
        </p:txBody>
      </p:sp>
      <p:sp>
        <p:nvSpPr>
          <p:cNvPr id="139" name="Google Shape;139;p23"/>
          <p:cNvSpPr txBox="1">
            <a:spLocks noGrp="1"/>
          </p:cNvSpPr>
          <p:nvPr>
            <p:ph type="sldNum" idx="12"/>
          </p:nvPr>
        </p:nvSpPr>
        <p:spPr>
          <a:xfrm>
            <a:off x="11364721" y="6260831"/>
            <a:ext cx="731600" cy="524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fld id="{00000000-1234-1234-1234-123412341234}" type="slidenum">
              <a:rPr lang="en"/>
              <a:pPr/>
              <a:t>16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4"/>
          <p:cNvSpPr txBox="1">
            <a:spLocks noGrp="1"/>
          </p:cNvSpPr>
          <p:nvPr>
            <p:ph type="title"/>
          </p:nvPr>
        </p:nvSpPr>
        <p:spPr>
          <a:xfrm>
            <a:off x="629200" y="984967"/>
            <a:ext cx="10962800" cy="10236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"/>
              <a:t>Challenges</a:t>
            </a:r>
            <a:endParaRPr/>
          </a:p>
        </p:txBody>
      </p:sp>
      <p:sp>
        <p:nvSpPr>
          <p:cNvPr id="145" name="Google Shape;145;p24"/>
          <p:cNvSpPr txBox="1">
            <a:spLocks noGrp="1"/>
          </p:cNvSpPr>
          <p:nvPr>
            <p:ph type="body" idx="1"/>
          </p:nvPr>
        </p:nvSpPr>
        <p:spPr>
          <a:xfrm>
            <a:off x="629200" y="2558767"/>
            <a:ext cx="10962800" cy="361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/>
              <a:t>Lack of Transportation historical data</a:t>
            </a:r>
            <a:endParaRPr/>
          </a:p>
          <a:p>
            <a:r>
              <a:rPr lang="en"/>
              <a:t>Limited data for other parameters</a:t>
            </a:r>
            <a:endParaRPr/>
          </a:p>
          <a:p>
            <a:r>
              <a:rPr lang="en"/>
              <a:t>COVID-19</a:t>
            </a:r>
            <a:endParaRPr/>
          </a:p>
        </p:txBody>
      </p:sp>
      <p:sp>
        <p:nvSpPr>
          <p:cNvPr id="146" name="Google Shape;146;p24"/>
          <p:cNvSpPr txBox="1">
            <a:spLocks noGrp="1"/>
          </p:cNvSpPr>
          <p:nvPr>
            <p:ph type="sldNum" idx="12"/>
          </p:nvPr>
        </p:nvSpPr>
        <p:spPr>
          <a:xfrm>
            <a:off x="11364721" y="6260831"/>
            <a:ext cx="731600" cy="524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fld id="{00000000-1234-1234-1234-123412341234}" type="slidenum">
              <a:rPr lang="en"/>
              <a:pPr/>
              <a:t>17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5"/>
          <p:cNvSpPr txBox="1">
            <a:spLocks noGrp="1"/>
          </p:cNvSpPr>
          <p:nvPr>
            <p:ph type="title"/>
          </p:nvPr>
        </p:nvSpPr>
        <p:spPr>
          <a:xfrm>
            <a:off x="629200" y="984967"/>
            <a:ext cx="10962800" cy="10236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"/>
              <a:t>Next Steps</a:t>
            </a:r>
            <a:endParaRPr/>
          </a:p>
        </p:txBody>
      </p:sp>
      <p:sp>
        <p:nvSpPr>
          <p:cNvPr id="152" name="Google Shape;152;p25"/>
          <p:cNvSpPr txBox="1">
            <a:spLocks noGrp="1"/>
          </p:cNvSpPr>
          <p:nvPr>
            <p:ph type="body" idx="1"/>
          </p:nvPr>
        </p:nvSpPr>
        <p:spPr>
          <a:xfrm>
            <a:off x="629200" y="2558767"/>
            <a:ext cx="10962800" cy="361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/>
              <a:t>Community Outreach Event</a:t>
            </a:r>
            <a:endParaRPr/>
          </a:p>
          <a:p>
            <a:r>
              <a:rPr lang="en"/>
              <a:t>Improve data collection</a:t>
            </a:r>
            <a:endParaRPr/>
          </a:p>
        </p:txBody>
      </p:sp>
      <p:sp>
        <p:nvSpPr>
          <p:cNvPr id="153" name="Google Shape;153;p25"/>
          <p:cNvSpPr txBox="1">
            <a:spLocks noGrp="1"/>
          </p:cNvSpPr>
          <p:nvPr>
            <p:ph type="sldNum" idx="12"/>
          </p:nvPr>
        </p:nvSpPr>
        <p:spPr>
          <a:xfrm>
            <a:off x="11364721" y="6260831"/>
            <a:ext cx="731600" cy="524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fld id="{00000000-1234-1234-1234-123412341234}" type="slidenum">
              <a:rPr lang="en"/>
              <a:pPr/>
              <a:t>18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6"/>
          <p:cNvSpPr txBox="1">
            <a:spLocks noGrp="1"/>
          </p:cNvSpPr>
          <p:nvPr>
            <p:ph type="title"/>
          </p:nvPr>
        </p:nvSpPr>
        <p:spPr>
          <a:xfrm>
            <a:off x="629200" y="984967"/>
            <a:ext cx="10962800" cy="10236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"/>
              <a:t>Thank you</a:t>
            </a:r>
            <a:endParaRPr/>
          </a:p>
        </p:txBody>
      </p:sp>
      <p:pic>
        <p:nvPicPr>
          <p:cNvPr id="159" name="Google Shape;159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21167" y="3742752"/>
            <a:ext cx="4002667" cy="12456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54534" y="3158883"/>
            <a:ext cx="4002668" cy="2413373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6"/>
          <p:cNvSpPr txBox="1">
            <a:spLocks noGrp="1"/>
          </p:cNvSpPr>
          <p:nvPr>
            <p:ph type="sldNum" idx="12"/>
          </p:nvPr>
        </p:nvSpPr>
        <p:spPr>
          <a:xfrm>
            <a:off x="11364721" y="6260831"/>
            <a:ext cx="731600" cy="524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fld id="{00000000-1234-1234-1234-123412341234}" type="slidenum">
              <a:rPr lang="en"/>
              <a:pPr/>
              <a:t>19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324B2-BDF5-40AA-A38A-AF59FB9CB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1500" y="334782"/>
            <a:ext cx="8534400" cy="95712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opperplate Gothic Bold" panose="020E0705020206020404" pitchFamily="34" charset="0"/>
              </a:rPr>
              <a:t>Meeting Agenda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13A984-279F-4FE3-8D8F-BE22FCEA41FA}"/>
              </a:ext>
            </a:extLst>
          </p:cNvPr>
          <p:cNvSpPr txBox="1"/>
          <p:nvPr/>
        </p:nvSpPr>
        <p:spPr>
          <a:xfrm>
            <a:off x="3751976" y="1533779"/>
            <a:ext cx="6094602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Call to Order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Pledge of Allegiance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Roll Call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Previous Meeting Minutes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Bills Payable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Correspondence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Public Comment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Jermyn Borough Climate Action Plan Presentation – Dr. Marleen Troy, Ian Barchock, Dylan O’Connor – Wilkes University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Resolution to Adopt Climate Action Plan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Follow Up on Garfield Ave Stop Signs 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Halloween 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Rental Application/Permits 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New Business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Adjournment</a:t>
            </a:r>
          </a:p>
        </p:txBody>
      </p:sp>
    </p:spTree>
    <p:extLst>
      <p:ext uri="{BB962C8B-B14F-4D97-AF65-F5344CB8AC3E}">
        <p14:creationId xmlns:p14="http://schemas.microsoft.com/office/powerpoint/2010/main" val="179904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903AB4F-88F3-4D8B-85A0-A7186167DC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1234" y="519952"/>
            <a:ext cx="9329531" cy="5625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696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EA39CFE-CA01-42EB-B84B-4BCC08CFB209}"/>
              </a:ext>
            </a:extLst>
          </p:cNvPr>
          <p:cNvSpPr/>
          <p:nvPr/>
        </p:nvSpPr>
        <p:spPr>
          <a:xfrm>
            <a:off x="2936146" y="494950"/>
            <a:ext cx="61071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chemeClr val="accent1"/>
                </a:solidFill>
                <a:latin typeface="Copperplate Gothic Bold" panose="020E0705020206020404" pitchFamily="34" charset="0"/>
              </a:rPr>
              <a:t>Treasurer’s report</a:t>
            </a:r>
            <a:endParaRPr lang="en-US" sz="4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C5F2A5-3600-4828-90CD-8C79B16E0CE7}"/>
              </a:ext>
            </a:extLst>
          </p:cNvPr>
          <p:cNvSpPr txBox="1"/>
          <p:nvPr/>
        </p:nvSpPr>
        <p:spPr>
          <a:xfrm>
            <a:off x="3103925" y="1202836"/>
            <a:ext cx="6744749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October 1, 20</a:t>
            </a:r>
          </a:p>
          <a:p>
            <a:pPr algn="ctr"/>
            <a:r>
              <a:rPr lang="en-US" sz="2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ASSETS</a:t>
            </a:r>
          </a:p>
          <a:p>
            <a:pPr algn="l"/>
            <a:r>
              <a:rPr lang="en-US" sz="240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Capital Reserve - DPW 		</a:t>
            </a:r>
            <a:r>
              <a:rPr lang="en-US" sz="2400" b="1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13,426.77</a:t>
            </a:r>
          </a:p>
          <a:p>
            <a:pPr algn="l"/>
            <a:r>
              <a:rPr lang="en-US" sz="240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Capital Reserve - Police 		</a:t>
            </a:r>
            <a:r>
              <a:rPr lang="en-US" sz="2400" b="1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1,834.29</a:t>
            </a:r>
          </a:p>
          <a:p>
            <a:pPr algn="l"/>
            <a:r>
              <a:rPr lang="en-US" sz="240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Crime Watch Fund 				</a:t>
            </a:r>
            <a:r>
              <a:rPr lang="en-US" sz="2400" b="1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921.75</a:t>
            </a:r>
          </a:p>
          <a:p>
            <a:pPr algn="l"/>
            <a:r>
              <a:rPr lang="en-US" sz="240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General Fund - Community 	</a:t>
            </a:r>
            <a:r>
              <a:rPr lang="en-US" sz="2400" b="1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112,065.90</a:t>
            </a:r>
          </a:p>
          <a:p>
            <a:pPr algn="l"/>
            <a:r>
              <a:rPr lang="en-US" sz="240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General Fund - FNB 			</a:t>
            </a:r>
            <a:r>
              <a:rPr lang="en-US" sz="2400" b="1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1,925.11</a:t>
            </a:r>
          </a:p>
          <a:p>
            <a:pPr algn="l"/>
            <a:r>
              <a:rPr lang="en-US" sz="240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Holiday Lights Fund 			</a:t>
            </a:r>
            <a:r>
              <a:rPr lang="en-US" sz="2400" b="1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543.90</a:t>
            </a:r>
          </a:p>
          <a:p>
            <a:pPr algn="l"/>
            <a:r>
              <a:rPr lang="en-US" sz="240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Investment - General Fund 	</a:t>
            </a:r>
            <a:r>
              <a:rPr lang="en-US" sz="2400" b="1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1.39</a:t>
            </a:r>
          </a:p>
          <a:p>
            <a:pPr algn="l"/>
            <a:r>
              <a:rPr lang="en-US" sz="240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Investment - Liquid Fuels 		</a:t>
            </a:r>
            <a:r>
              <a:rPr lang="en-US" sz="2400" b="1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34,283.67</a:t>
            </a:r>
          </a:p>
          <a:p>
            <a:pPr algn="l"/>
            <a:r>
              <a:rPr lang="en-US" sz="240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Investment - Paving Fund 		</a:t>
            </a:r>
            <a:r>
              <a:rPr lang="en-US" sz="2400" b="1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11.91</a:t>
            </a:r>
          </a:p>
          <a:p>
            <a:pPr algn="l"/>
            <a:r>
              <a:rPr lang="en-US" sz="240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Investment - Recycling 			</a:t>
            </a:r>
            <a:r>
              <a:rPr lang="en-US" sz="2400" b="1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1.33</a:t>
            </a:r>
          </a:p>
          <a:p>
            <a:pPr algn="l"/>
            <a:r>
              <a:rPr lang="en-US" sz="240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Investment - Refuse 			</a:t>
            </a:r>
            <a:r>
              <a:rPr lang="en-US" sz="2400" b="1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2,602.90</a:t>
            </a:r>
          </a:p>
        </p:txBody>
      </p:sp>
    </p:spTree>
    <p:extLst>
      <p:ext uri="{BB962C8B-B14F-4D97-AF65-F5344CB8AC3E}">
        <p14:creationId xmlns:p14="http://schemas.microsoft.com/office/powerpoint/2010/main" val="1851069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FC1A1AD-0DAC-4616-ADA3-76035D06B960}"/>
              </a:ext>
            </a:extLst>
          </p:cNvPr>
          <p:cNvSpPr txBox="1"/>
          <p:nvPr/>
        </p:nvSpPr>
        <p:spPr>
          <a:xfrm>
            <a:off x="3405931" y="2511990"/>
            <a:ext cx="610718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Liquid Fuels - FNB 			</a:t>
            </a:r>
            <a:r>
              <a:rPr lang="en-US" sz="2400" b="1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39,996.44</a:t>
            </a:r>
          </a:p>
          <a:p>
            <a:pPr algn="l"/>
            <a:r>
              <a:rPr lang="en-US" sz="2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Petty Cash 					</a:t>
            </a:r>
            <a:r>
              <a:rPr lang="en-US" sz="2400" b="1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162.01</a:t>
            </a:r>
          </a:p>
          <a:p>
            <a:pPr algn="l"/>
            <a:r>
              <a:rPr lang="en-US" sz="2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Recreations Fund 			</a:t>
            </a:r>
            <a:r>
              <a:rPr lang="en-US" sz="2400" b="1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5,277.78</a:t>
            </a:r>
          </a:p>
          <a:p>
            <a:pPr algn="l"/>
            <a:r>
              <a:rPr lang="en-US" sz="2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Recycling - Community 	</a:t>
            </a:r>
            <a:r>
              <a:rPr lang="en-US" sz="2400" b="1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13,163.91</a:t>
            </a:r>
          </a:p>
          <a:p>
            <a:pPr algn="l"/>
            <a:r>
              <a:rPr lang="en-US" sz="2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Refuse Checking - FNB 	</a:t>
            </a:r>
            <a:r>
              <a:rPr lang="en-US" sz="2400" b="1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65,109.96</a:t>
            </a:r>
          </a:p>
          <a:p>
            <a:pPr algn="l"/>
            <a:r>
              <a:rPr lang="en-US" sz="2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Total Checking/Savings 	</a:t>
            </a:r>
            <a:r>
              <a:rPr lang="en-US" sz="2400" b="1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291,329.02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6D912B-366E-462B-948E-D40B4DD645A7}"/>
              </a:ext>
            </a:extLst>
          </p:cNvPr>
          <p:cNvSpPr txBox="1"/>
          <p:nvPr/>
        </p:nvSpPr>
        <p:spPr>
          <a:xfrm>
            <a:off x="2567030" y="889125"/>
            <a:ext cx="684541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chemeClr val="accent1"/>
                </a:solidFill>
                <a:latin typeface="Copperplate Gothic Bold" panose="020E0705020206020404" pitchFamily="34" charset="0"/>
              </a:rPr>
              <a:t>Treasurer’s report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509677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EA39CFE-CA01-42EB-B84B-4BCC08CFB209}"/>
              </a:ext>
            </a:extLst>
          </p:cNvPr>
          <p:cNvSpPr/>
          <p:nvPr/>
        </p:nvSpPr>
        <p:spPr>
          <a:xfrm>
            <a:off x="2936146" y="494950"/>
            <a:ext cx="61071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chemeClr val="accent1"/>
                </a:solidFill>
                <a:latin typeface="Copperplate Gothic Bold" panose="020E0705020206020404" pitchFamily="34" charset="0"/>
              </a:rPr>
              <a:t>Treasurer’s report</a:t>
            </a:r>
            <a:endParaRPr lang="en-US" sz="4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5F04D0-AE0E-45AD-A523-EEBE9A62FD4E}"/>
              </a:ext>
            </a:extLst>
          </p:cNvPr>
          <p:cNvSpPr txBox="1"/>
          <p:nvPr/>
        </p:nvSpPr>
        <p:spPr>
          <a:xfrm>
            <a:off x="1325461" y="1887089"/>
            <a:ext cx="9127222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LIABILITIES &amp; EQUITY</a:t>
            </a:r>
          </a:p>
          <a:p>
            <a:pPr algn="l"/>
            <a:r>
              <a:rPr lang="en-US" sz="2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Current Liabilities</a:t>
            </a:r>
          </a:p>
          <a:p>
            <a:pPr algn="l"/>
            <a:r>
              <a:rPr lang="en-US" sz="2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Accounts Payable 								</a:t>
            </a:r>
            <a:r>
              <a:rPr lang="en-US" sz="2400" b="1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17,284.74</a:t>
            </a:r>
          </a:p>
          <a:p>
            <a:pPr algn="l"/>
            <a:r>
              <a:rPr lang="en-US" sz="2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Other Current Liabilities</a:t>
            </a:r>
          </a:p>
          <a:p>
            <a:pPr algn="l"/>
            <a:r>
              <a:rPr lang="en-US" sz="2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210.00 · Withholding - Federal Income Tx 	</a:t>
            </a:r>
            <a:r>
              <a:rPr lang="en-US" sz="2400" b="1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4,712.20</a:t>
            </a:r>
          </a:p>
          <a:p>
            <a:pPr algn="l"/>
            <a:r>
              <a:rPr lang="en-US" sz="2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211.00 · Withholding - Social Security 		</a:t>
            </a:r>
            <a:r>
              <a:rPr lang="en-US" sz="2400" b="1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5,785.15</a:t>
            </a:r>
          </a:p>
          <a:p>
            <a:pPr algn="l"/>
            <a:r>
              <a:rPr lang="en-US" sz="2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212.00 · Withholding - Local Tax 				</a:t>
            </a:r>
            <a:r>
              <a:rPr lang="en-US" sz="2400" b="1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583.50</a:t>
            </a:r>
          </a:p>
          <a:p>
            <a:pPr algn="l"/>
            <a:r>
              <a:rPr lang="en-US" sz="2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213.00 · Withholding - Medicare 				</a:t>
            </a:r>
            <a:r>
              <a:rPr lang="en-US" sz="2400" b="1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1,353.00</a:t>
            </a:r>
          </a:p>
          <a:p>
            <a:pPr algn="l"/>
            <a:r>
              <a:rPr lang="en-US" sz="2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217.00 · Withholding - State Tax 				</a:t>
            </a:r>
            <a:r>
              <a:rPr lang="en-US" sz="2400" b="1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1,432.28</a:t>
            </a:r>
          </a:p>
          <a:p>
            <a:pPr algn="l"/>
            <a:r>
              <a:rPr lang="en-US" sz="2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221.00 · Withholding - PA Unemployment 	</a:t>
            </a:r>
            <a:r>
              <a:rPr lang="en-US" sz="2400" b="1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153.75</a:t>
            </a:r>
          </a:p>
          <a:p>
            <a:pPr algn="l"/>
            <a:r>
              <a:rPr lang="en-US" sz="2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Total Other Current Liabilities 					</a:t>
            </a:r>
            <a:r>
              <a:rPr lang="en-US" sz="2400" b="1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14,019.88</a:t>
            </a:r>
          </a:p>
          <a:p>
            <a:pPr algn="l"/>
            <a:r>
              <a:rPr lang="en-US" sz="2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Total Liabilities 									</a:t>
            </a:r>
            <a:r>
              <a:rPr lang="en-US" sz="2400" b="1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31,304.62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616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>
            <a:spLocks noGrp="1"/>
          </p:cNvSpPr>
          <p:nvPr>
            <p:ph type="ctrTitle"/>
          </p:nvPr>
        </p:nvSpPr>
        <p:spPr>
          <a:xfrm>
            <a:off x="520700" y="2425700"/>
            <a:ext cx="10962800" cy="12448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" dirty="0"/>
              <a:t>Jermyn Borough Climate Action Plan</a:t>
            </a:r>
            <a:endParaRPr dirty="0"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1"/>
          </p:nvPr>
        </p:nvSpPr>
        <p:spPr>
          <a:xfrm>
            <a:off x="520700" y="3718840"/>
            <a:ext cx="10962800" cy="577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"/>
              <a:t>October 1, 2020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>
            <a:spLocks noGrp="1"/>
          </p:cNvSpPr>
          <p:nvPr>
            <p:ph type="title"/>
          </p:nvPr>
        </p:nvSpPr>
        <p:spPr>
          <a:xfrm>
            <a:off x="629200" y="984967"/>
            <a:ext cx="10962800" cy="10236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"/>
              <a:t>Climate Change</a:t>
            </a:r>
            <a:endParaRPr/>
          </a:p>
        </p:txBody>
      </p:sp>
      <p:sp>
        <p:nvSpPr>
          <p:cNvPr id="74" name="Google Shape;74;p14"/>
          <p:cNvSpPr txBox="1">
            <a:spLocks noGrp="1"/>
          </p:cNvSpPr>
          <p:nvPr>
            <p:ph type="body" idx="1"/>
          </p:nvPr>
        </p:nvSpPr>
        <p:spPr>
          <a:xfrm>
            <a:off x="629200" y="6369100"/>
            <a:ext cx="10962800" cy="3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spcAft>
                <a:spcPts val="2133"/>
              </a:spcAft>
              <a:buNone/>
            </a:pPr>
            <a:r>
              <a:rPr lang="en" sz="1467" u="sng">
                <a:solidFill>
                  <a:srgbClr val="1155CC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https://www.uml.edu/sustainability/Practices/air-climate/Greenhouse-Gas-Information.aspx</a:t>
            </a:r>
            <a:endParaRPr/>
          </a:p>
        </p:txBody>
      </p:sp>
      <p:pic>
        <p:nvPicPr>
          <p:cNvPr id="75" name="Google Shape;75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89794" y="2362033"/>
            <a:ext cx="7012399" cy="4007067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4"/>
          <p:cNvSpPr txBox="1">
            <a:spLocks noGrp="1"/>
          </p:cNvSpPr>
          <p:nvPr>
            <p:ph type="sldNum" idx="12"/>
          </p:nvPr>
        </p:nvSpPr>
        <p:spPr>
          <a:xfrm>
            <a:off x="11364721" y="6260831"/>
            <a:ext cx="731600" cy="524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fld id="{00000000-1234-1234-1234-123412341234}" type="slidenum">
              <a:rPr lang="en"/>
              <a:pPr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5"/>
          <p:cNvSpPr txBox="1">
            <a:spLocks noGrp="1"/>
          </p:cNvSpPr>
          <p:nvPr>
            <p:ph type="title"/>
          </p:nvPr>
        </p:nvSpPr>
        <p:spPr>
          <a:xfrm>
            <a:off x="629200" y="984967"/>
            <a:ext cx="10962800" cy="10236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"/>
              <a:t>Sources of Greenhouse Gases</a:t>
            </a:r>
            <a:endParaRPr/>
          </a:p>
        </p:txBody>
      </p:sp>
      <p:sp>
        <p:nvSpPr>
          <p:cNvPr id="82" name="Google Shape;82;p15"/>
          <p:cNvSpPr txBox="1">
            <a:spLocks noGrp="1"/>
          </p:cNvSpPr>
          <p:nvPr>
            <p:ph type="body" idx="1"/>
          </p:nvPr>
        </p:nvSpPr>
        <p:spPr>
          <a:xfrm>
            <a:off x="629200" y="2558767"/>
            <a:ext cx="10962800" cy="361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/>
              <a:t>Transportation (28.2%) : Fossil fuel combustion from cars, ships, trains, and planes. </a:t>
            </a:r>
            <a:endParaRPr/>
          </a:p>
          <a:p>
            <a:r>
              <a:rPr lang="en"/>
              <a:t>Electricity (26.9%) : Fossil fuel combustion accounts for 63% of electricity production.</a:t>
            </a:r>
            <a:endParaRPr/>
          </a:p>
          <a:p>
            <a:r>
              <a:rPr lang="en"/>
              <a:t>Industry (22%) : Fossil fuel combustion to provide electricity.</a:t>
            </a:r>
            <a:endParaRPr/>
          </a:p>
          <a:p>
            <a:r>
              <a:rPr lang="en"/>
              <a:t>Residential (12.3%) : Fossil fuel combustion to provide heat.</a:t>
            </a:r>
            <a:endParaRPr/>
          </a:p>
          <a:p>
            <a:r>
              <a:rPr lang="en"/>
              <a:t>Agriculture (9.9%)</a:t>
            </a:r>
            <a:endParaRPr/>
          </a:p>
          <a:p>
            <a:r>
              <a:rPr lang="en"/>
              <a:t>Land Use and Forestry (11.6%)</a:t>
            </a:r>
            <a:endParaRPr/>
          </a:p>
        </p:txBody>
      </p:sp>
      <p:sp>
        <p:nvSpPr>
          <p:cNvPr id="83" name="Google Shape;83;p15"/>
          <p:cNvSpPr txBox="1">
            <a:spLocks noGrp="1"/>
          </p:cNvSpPr>
          <p:nvPr>
            <p:ph type="sldNum" idx="12"/>
          </p:nvPr>
        </p:nvSpPr>
        <p:spPr>
          <a:xfrm>
            <a:off x="11364721" y="6260831"/>
            <a:ext cx="731600" cy="524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fld id="{00000000-1234-1234-1234-123412341234}" type="slidenum">
              <a:rPr lang="en"/>
              <a:pPr/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6"/>
          <p:cNvSpPr txBox="1">
            <a:spLocks noGrp="1"/>
          </p:cNvSpPr>
          <p:nvPr>
            <p:ph type="title"/>
          </p:nvPr>
        </p:nvSpPr>
        <p:spPr>
          <a:xfrm>
            <a:off x="629200" y="984967"/>
            <a:ext cx="10962800" cy="10236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"/>
              <a:t>What is a Climate Action Plan?</a:t>
            </a:r>
            <a:endParaRPr/>
          </a:p>
        </p:txBody>
      </p:sp>
      <p:sp>
        <p:nvSpPr>
          <p:cNvPr id="89" name="Google Shape;89;p16"/>
          <p:cNvSpPr txBox="1">
            <a:spLocks noGrp="1"/>
          </p:cNvSpPr>
          <p:nvPr>
            <p:ph type="body" idx="1"/>
          </p:nvPr>
        </p:nvSpPr>
        <p:spPr>
          <a:xfrm>
            <a:off x="629200" y="2558767"/>
            <a:ext cx="10962800" cy="361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/>
              <a:t>Greenhouse gas emissions</a:t>
            </a:r>
            <a:endParaRPr/>
          </a:p>
          <a:p>
            <a:r>
              <a:rPr lang="en"/>
              <a:t>Emissions reduction goals</a:t>
            </a:r>
            <a:endParaRPr/>
          </a:p>
          <a:p>
            <a:r>
              <a:rPr lang="en"/>
              <a:t>Action plan</a:t>
            </a:r>
            <a:endParaRPr/>
          </a:p>
          <a:p>
            <a:pPr lvl="1">
              <a:spcBef>
                <a:spcPts val="0"/>
              </a:spcBef>
            </a:pPr>
            <a:r>
              <a:rPr lang="en"/>
              <a:t>Resilience strategies, Clean Energy targets, Economic goals, Social/Equity goals</a:t>
            </a:r>
            <a:endParaRPr/>
          </a:p>
          <a:p>
            <a:r>
              <a:rPr lang="en"/>
              <a:t>PADEP Climate Action Goals</a:t>
            </a:r>
            <a:endParaRPr/>
          </a:p>
          <a:p>
            <a:pPr lvl="1">
              <a:spcBef>
                <a:spcPts val="0"/>
              </a:spcBef>
            </a:pPr>
            <a:r>
              <a:rPr lang="en"/>
              <a:t>26% reduction in GHG emissions by 2025</a:t>
            </a:r>
            <a:endParaRPr/>
          </a:p>
          <a:p>
            <a:pPr lvl="1">
              <a:spcBef>
                <a:spcPts val="0"/>
              </a:spcBef>
            </a:pPr>
            <a:r>
              <a:rPr lang="en"/>
              <a:t>80% reduction in GHG emissions by 2050</a:t>
            </a:r>
            <a:endParaRPr/>
          </a:p>
        </p:txBody>
      </p:sp>
      <p:sp>
        <p:nvSpPr>
          <p:cNvPr id="90" name="Google Shape;90;p16"/>
          <p:cNvSpPr txBox="1">
            <a:spLocks noGrp="1"/>
          </p:cNvSpPr>
          <p:nvPr>
            <p:ph type="sldNum" idx="12"/>
          </p:nvPr>
        </p:nvSpPr>
        <p:spPr>
          <a:xfrm>
            <a:off x="11364721" y="6260831"/>
            <a:ext cx="731600" cy="524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fld id="{00000000-1234-1234-1234-123412341234}" type="slidenum">
              <a:rPr lang="en"/>
              <a:pPr/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D06F1E"/>
      </a:dk2>
      <a:lt2>
        <a:srgbClr val="F0BE21"/>
      </a:lt2>
      <a:accent1>
        <a:srgbClr val="760603"/>
      </a:accent1>
      <a:accent2>
        <a:srgbClr val="9F761A"/>
      </a:accent2>
      <a:accent3>
        <a:srgbClr val="92A200"/>
      </a:accent3>
      <a:accent4>
        <a:srgbClr val="4AA157"/>
      </a:accent4>
      <a:accent5>
        <a:srgbClr val="46788D"/>
      </a:accent5>
      <a:accent6>
        <a:srgbClr val="A848A8"/>
      </a:accent6>
      <a:hlink>
        <a:srgbClr val="460402"/>
      </a:hlink>
      <a:folHlink>
        <a:srgbClr val="991111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82EB108-EDE6-4B8E-957B-D4A69BF580EA}"/>
    </a:ext>
  </a:extLst>
</a:theme>
</file>

<file path=ppt/theme/theme2.xml><?xml version="1.0" encoding="utf-8"?>
<a:theme xmlns:a="http://schemas.openxmlformats.org/drawingml/2006/main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0</TotalTime>
  <Words>640</Words>
  <Application>Microsoft Office PowerPoint</Application>
  <PresentationFormat>Widescreen</PresentationFormat>
  <Paragraphs>117</Paragraphs>
  <Slides>20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Algerian</vt:lpstr>
      <vt:lpstr>Arial</vt:lpstr>
      <vt:lpstr>Calibri</vt:lpstr>
      <vt:lpstr>Century Gothic</vt:lpstr>
      <vt:lpstr>Copperplate Gothic Bold</vt:lpstr>
      <vt:lpstr>Roboto</vt:lpstr>
      <vt:lpstr>Symbol</vt:lpstr>
      <vt:lpstr>Verdana</vt:lpstr>
      <vt:lpstr>Wingdings 3</vt:lpstr>
      <vt:lpstr>Slice</vt:lpstr>
      <vt:lpstr>Material</vt:lpstr>
      <vt:lpstr>Jermyn Borough Council Meeting</vt:lpstr>
      <vt:lpstr>Meeting Agenda</vt:lpstr>
      <vt:lpstr>PowerPoint Presentation</vt:lpstr>
      <vt:lpstr>PowerPoint Presentation</vt:lpstr>
      <vt:lpstr>PowerPoint Presentation</vt:lpstr>
      <vt:lpstr>Jermyn Borough Climate Action Plan</vt:lpstr>
      <vt:lpstr>Climate Change</vt:lpstr>
      <vt:lpstr>Sources of Greenhouse Gases</vt:lpstr>
      <vt:lpstr>What is a Climate Action Plan?</vt:lpstr>
      <vt:lpstr>Local Municipalities</vt:lpstr>
      <vt:lpstr>Jermyn Greenhouse Gas Emissions</vt:lpstr>
      <vt:lpstr>Projected Growth in Residential GHG Emissions from 2016 to 2030 </vt:lpstr>
      <vt:lpstr>Projected Growth in Commercial GHG Emissions from 2016 to 2030</vt:lpstr>
      <vt:lpstr>Residential Buildings</vt:lpstr>
      <vt:lpstr>Residential Buildings - Green Energy</vt:lpstr>
      <vt:lpstr>Waste, Composting, &amp; Recycling</vt:lpstr>
      <vt:lpstr>Challenges</vt:lpstr>
      <vt:lpstr>Next Steps</vt:lpstr>
      <vt:lpstr>Thank you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Jermyn Borough Council Meeting</dc:title>
  <dc:creator>Dan Markey</dc:creator>
  <cp:lastModifiedBy> </cp:lastModifiedBy>
  <cp:revision>36</cp:revision>
  <dcterms:created xsi:type="dcterms:W3CDTF">2019-10-03T16:39:17Z</dcterms:created>
  <dcterms:modified xsi:type="dcterms:W3CDTF">2020-10-01T15:30:01Z</dcterms:modified>
</cp:coreProperties>
</file>